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82" r:id="rId13"/>
    <p:sldId id="278" r:id="rId14"/>
    <p:sldId id="279" r:id="rId15"/>
    <p:sldId id="281" r:id="rId16"/>
    <p:sldId id="280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630"/>
    <a:srgbClr val="52CBBE"/>
    <a:srgbClr val="FF5969"/>
    <a:srgbClr val="5D7373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6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20.05.2020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843724" y="1102521"/>
            <a:ext cx="72789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9800" dirty="0">
                <a:solidFill>
                  <a:srgbClr val="FF5969"/>
                </a:solidFill>
                <a:latin typeface="Tw Cen MT" panose="020B0602020104020603" pitchFamily="34" charset="0"/>
              </a:rPr>
              <a:t>DOBRODOŠLI</a:t>
            </a:r>
            <a:endParaRPr lang="en-US" sz="11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4100" b="1" dirty="0">
                <a:solidFill>
                  <a:srgbClr val="52CBBE"/>
                </a:solidFill>
                <a:latin typeface="Tw Cen MT" panose="020B0602020104020603" pitchFamily="34" charset="0"/>
              </a:rPr>
              <a:t>WEB APLIKACIJA</a:t>
            </a:r>
            <a:endParaRPr lang="en-US" sz="41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2800" b="1" dirty="0">
                <a:solidFill>
                  <a:srgbClr val="5D7373"/>
                </a:solidFill>
                <a:latin typeface="Tw Cen MT" panose="020B0602020104020603" pitchFamily="34" charset="0"/>
              </a:rPr>
              <a:t>VREMENSKA PROGNOZA</a:t>
            </a:r>
            <a:endParaRPr lang="en-US" sz="2800" b="1" dirty="0">
              <a:solidFill>
                <a:srgbClr val="5D7373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 nama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Historija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38"/>
              <a:ext cx="1168400" cy="2360920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92751" y="3266553"/>
              <a:ext cx="19920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2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Kroz vrijeme</a:t>
              </a:r>
              <a:endParaRPr lang="en-US" sz="2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Naš tim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Usluge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803710" y="3270447"/>
              <a:ext cx="2122987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Pratite nas</a:t>
              </a:r>
              <a:endParaRPr lang="en-US" sz="3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9DFD4-1731-4090-B285-E72FF9C91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263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E89084-E553-4D5A-AB0C-424E00C9A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2400"/>
            <a:ext cx="12191999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6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EF4B7-2B35-42D7-81F3-B0DCC5C0E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1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73" y="428976"/>
            <a:ext cx="4643713" cy="2201335"/>
          </a:xfrm>
          <a:prstGeom prst="rect">
            <a:avLst/>
          </a:prstGeo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769" y="428976"/>
            <a:ext cx="4681921" cy="2196023"/>
          </a:xfrm>
          <a:prstGeom prst="rect">
            <a:avLst/>
          </a:prstGeom>
        </p:spPr>
      </p:pic>
      <p:pic>
        <p:nvPicPr>
          <p:cNvPr id="4" name="Slik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930" y="2808812"/>
            <a:ext cx="5582655" cy="376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1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FA6BDF-5EE2-486E-8B45-DB6D26EA2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20" y="1371601"/>
            <a:ext cx="6924675" cy="4104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4904A0-7039-409F-8745-3B02BAD12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95" y="105108"/>
            <a:ext cx="3267075" cy="663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97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98E301-B530-4C5E-85C1-71D505529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C524C7-C3EF-4702-A213-7A90973BB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600" y="5848793"/>
            <a:ext cx="3067050" cy="838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1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309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remenska-prognoza-google-chrome-2020-05-20-22-22-44-09siet0l-rvx1_ajsF6UcG_jrV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3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7096B9-AD6A-4EC7-8361-C2B262CE9AE6}"/>
              </a:ext>
            </a:extLst>
          </p:cNvPr>
          <p:cNvSpPr txBox="1"/>
          <p:nvPr/>
        </p:nvSpPr>
        <p:spPr>
          <a:xfrm>
            <a:off x="3714750" y="5095875"/>
            <a:ext cx="4762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BA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4155F4-5029-4CDE-9E10-320B253E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1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 nama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Historija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40254" y="3319915"/>
              <a:ext cx="209881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2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Kroz vrijeme</a:t>
              </a:r>
              <a:endParaRPr lang="en-US" sz="2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Naš tim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Usluge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Pratite nas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3587279" y="2787279"/>
            <a:ext cx="6791601" cy="3627712"/>
            <a:chOff x="2741300" y="3232566"/>
            <a:chExt cx="6791601" cy="362771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3406954" y="3232566"/>
              <a:ext cx="546029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FAKULTET ZA SAOBRAĆAJ I KOMUNIKACIJE</a:t>
              </a:r>
              <a:endParaRPr lang="en-US" sz="32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DC9F996-36A0-4A1D-8C4B-F6DAF0FDA7C8}"/>
                </a:ext>
              </a:extLst>
            </p:cNvPr>
            <p:cNvSpPr txBox="1"/>
            <p:nvPr/>
          </p:nvSpPr>
          <p:spPr>
            <a:xfrm>
              <a:off x="4868805" y="4379315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4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EDE56FF-3E69-4484-9673-AC7FA14D3D89}"/>
                </a:ext>
              </a:extLst>
            </p:cNvPr>
            <p:cNvSpPr txBox="1"/>
            <p:nvPr/>
          </p:nvSpPr>
          <p:spPr>
            <a:xfrm>
              <a:off x="4868805" y="4816926"/>
              <a:ext cx="2644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41300" y="4551954"/>
              <a:ext cx="679160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Grupa studenata treće godine Fakulteta za saobraćaj i komunikacije odlučila je preispitati svoje znanje i vještine stečene za vrijeme studija.</a:t>
              </a:r>
              <a:br>
                <a:rPr lang="hr-BA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</a:br>
              <a:endParaRPr lang="hr-BA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hr-BA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Od mnogih nastavnih jedinki razvoj android i web aplikacija su se činile kao najkorisnije te u tom pravcu nastavljaju sa daljnjim radom i istraživanjem.  </a:t>
              </a:r>
              <a:br>
                <a:rPr lang="hr-BA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</a:br>
              <a:r>
                <a:rPr lang="hr-BA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Očekivao ih je težak i mukotrpan rad ali su se nadali da će se jednog dana isplatiti pa nisu odustali.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72AB5A3-93D2-4A75-BFD1-D95B3D107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784" y="605345"/>
            <a:ext cx="2374357" cy="211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 nama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Historija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266555"/>
              <a:ext cx="19920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2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Kroz vrijeme</a:t>
              </a:r>
              <a:endParaRPr lang="en-US" sz="2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Naš tim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Usluge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Pratite nas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83EA2CA-A17F-4A6A-AC3E-6F8757F77880}"/>
              </a:ext>
            </a:extLst>
          </p:cNvPr>
          <p:cNvGrpSpPr/>
          <p:nvPr/>
        </p:nvGrpSpPr>
        <p:grpSpPr>
          <a:xfrm>
            <a:off x="7976170" y="1491437"/>
            <a:ext cx="1805441" cy="1894017"/>
            <a:chOff x="6381342" y="2182683"/>
            <a:chExt cx="1805441" cy="1894017"/>
          </a:xfrm>
        </p:grpSpPr>
        <p:sp>
          <p:nvSpPr>
            <p:cNvPr id="97" name="Rectangle: Top Corners Rounded 96">
              <a:extLst>
                <a:ext uri="{FF2B5EF4-FFF2-40B4-BE49-F238E27FC236}">
                  <a16:creationId xmlns:a16="http://schemas.microsoft.com/office/drawing/2014/main" id="{225A95EB-3596-4C52-91EE-39023E85BE2D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9A6427C-7201-480C-B8BA-C01C9BCA7B52}"/>
                </a:ext>
              </a:extLst>
            </p:cNvPr>
            <p:cNvSpPr txBox="1"/>
            <p:nvPr/>
          </p:nvSpPr>
          <p:spPr>
            <a:xfrm>
              <a:off x="6381342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20</a:t>
              </a:r>
              <a:r>
                <a:rPr lang="hr-BA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20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4F68486-5533-4B47-B6BA-92533CBB4036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2310FCA-56F2-4778-94B7-C1B5FD53AE20}"/>
              </a:ext>
            </a:extLst>
          </p:cNvPr>
          <p:cNvGrpSpPr/>
          <p:nvPr/>
        </p:nvGrpSpPr>
        <p:grpSpPr>
          <a:xfrm>
            <a:off x="5479293" y="1491437"/>
            <a:ext cx="1805441" cy="1894017"/>
            <a:chOff x="3884465" y="2182683"/>
            <a:chExt cx="1805441" cy="1894017"/>
          </a:xfrm>
        </p:grpSpPr>
        <p:sp>
          <p:nvSpPr>
            <p:cNvPr id="101" name="Rectangle: Top Corners Rounded 100">
              <a:extLst>
                <a:ext uri="{FF2B5EF4-FFF2-40B4-BE49-F238E27FC236}">
                  <a16:creationId xmlns:a16="http://schemas.microsoft.com/office/drawing/2014/main" id="{E792FABC-AA8F-4748-B8FA-DBB9112863AC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3919267-9DA5-4811-B4F4-94D72398E7FD}"/>
                </a:ext>
              </a:extLst>
            </p:cNvPr>
            <p:cNvSpPr txBox="1"/>
            <p:nvPr/>
          </p:nvSpPr>
          <p:spPr>
            <a:xfrm>
              <a:off x="3884465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2020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ECB41C1-3E79-45AA-B100-38C9E092C776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87830BE-EEF7-4034-8ABE-3212DB467DB4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105" name="Rectangle: Top Corners Rounded 104">
              <a:extLst>
                <a:ext uri="{FF2B5EF4-FFF2-40B4-BE49-F238E27FC236}">
                  <a16:creationId xmlns:a16="http://schemas.microsoft.com/office/drawing/2014/main" id="{F1B87F23-BD02-4DB3-947D-2F61C5B87FEF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8301A0-49D9-41A5-A227-2E35458E6401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201</a:t>
              </a:r>
              <a:r>
                <a:rPr lang="hr-BA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9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36675CF-5B12-4D6B-8C03-F29656450255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48958204-CE05-4E79-AC55-C76FBB79E37F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06A5A75-24F0-496A-82D6-E2B37B100BBD}"/>
              </a:ext>
            </a:extLst>
          </p:cNvPr>
          <p:cNvSpPr/>
          <p:nvPr/>
        </p:nvSpPr>
        <p:spPr>
          <a:xfrm flipV="1">
            <a:off x="5586223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B8C3E14B-EBB2-49A7-9A4E-9C6AFAF9A364}"/>
              </a:ext>
            </a:extLst>
          </p:cNvPr>
          <p:cNvSpPr/>
          <p:nvPr/>
        </p:nvSpPr>
        <p:spPr>
          <a:xfrm flipV="1">
            <a:off x="8083100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D94F991-2744-4D5C-BE57-A0C261539D2C}"/>
              </a:ext>
            </a:extLst>
          </p:cNvPr>
          <p:cNvGrpSpPr/>
          <p:nvPr/>
        </p:nvGrpSpPr>
        <p:grpSpPr>
          <a:xfrm>
            <a:off x="3083677" y="3028278"/>
            <a:ext cx="1591582" cy="1381410"/>
            <a:chOff x="1488849" y="3719524"/>
            <a:chExt cx="1591582" cy="138141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21CE74-40AC-4223-B129-B3A270C7429B}"/>
                </a:ext>
              </a:extLst>
            </p:cNvPr>
            <p:cNvSpPr txBox="1"/>
            <p:nvPr/>
          </p:nvSpPr>
          <p:spPr>
            <a:xfrm>
              <a:off x="1488849" y="3719524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b="1" dirty="0">
                  <a:solidFill>
                    <a:srgbClr val="FF5969"/>
                  </a:solidFill>
                  <a:latin typeface="Tw Cen MT" panose="020B0602020104020603" pitchFamily="34" charset="0"/>
                </a:rPr>
                <a:t>JAVA i PHP</a:t>
              </a:r>
              <a:endParaRPr lang="en-US" b="1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C94FF53-E358-452A-A5CE-3296318ABBE9}"/>
                </a:ext>
              </a:extLst>
            </p:cNvPr>
            <p:cNvSpPr txBox="1"/>
            <p:nvPr/>
          </p:nvSpPr>
          <p:spPr>
            <a:xfrm>
              <a:off x="1488849" y="4146827"/>
              <a:ext cx="15915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Upoznavanje sa programskim jezicima kao što su PHP i JAVA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614850" y="2988888"/>
            <a:ext cx="1618091" cy="1851325"/>
            <a:chOff x="3999163" y="3622281"/>
            <a:chExt cx="1618091" cy="185132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99163" y="3622281"/>
              <a:ext cx="1591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ANDROID</a:t>
              </a:r>
              <a:br>
                <a:rPr lang="hr-BA" b="1" dirty="0">
                  <a:solidFill>
                    <a:srgbClr val="52CBBE"/>
                  </a:solidFill>
                  <a:latin typeface="Tw Cen MT" panose="020B0602020104020603" pitchFamily="34" charset="0"/>
                </a:rPr>
              </a:br>
              <a:r>
                <a:rPr lang="hr-BA" b="1" dirty="0">
                  <a:solidFill>
                    <a:srgbClr val="52CBBE"/>
                  </a:solidFill>
                  <a:latin typeface="Tw Cen MT" panose="020B0602020104020603" pitchFamily="34" charset="0"/>
                </a:rPr>
                <a:t>APLIKACIJA</a:t>
              </a:r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4025672" y="4304055"/>
              <a:ext cx="159158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U rad puštena prva android aplikacija o vremenskoj prognozi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1F66AC79-730F-4E07-974E-4F08542F2C4A}"/>
              </a:ext>
            </a:extLst>
          </p:cNvPr>
          <p:cNvGrpSpPr/>
          <p:nvPr/>
        </p:nvGrpSpPr>
        <p:grpSpPr>
          <a:xfrm>
            <a:off x="8071733" y="3024331"/>
            <a:ext cx="1603743" cy="2142596"/>
            <a:chOff x="6476111" y="3389226"/>
            <a:chExt cx="1603743" cy="2142596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D025EBC6-5731-4D97-B58C-0E0C20D47817}"/>
                </a:ext>
              </a:extLst>
            </p:cNvPr>
            <p:cNvSpPr txBox="1"/>
            <p:nvPr/>
          </p:nvSpPr>
          <p:spPr>
            <a:xfrm>
              <a:off x="6476111" y="3389226"/>
              <a:ext cx="15915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WEB</a:t>
              </a:r>
              <a:br>
                <a:rPr lang="hr-BA" b="1" dirty="0">
                  <a:solidFill>
                    <a:srgbClr val="FEC630"/>
                  </a:solidFill>
                  <a:latin typeface="Tw Cen MT" panose="020B0602020104020603" pitchFamily="34" charset="0"/>
                </a:rPr>
              </a:br>
              <a:r>
                <a:rPr lang="hr-BA" b="1" dirty="0">
                  <a:solidFill>
                    <a:srgbClr val="FEC630"/>
                  </a:solidFill>
                  <a:latin typeface="Tw Cen MT" panose="020B0602020104020603" pitchFamily="34" charset="0"/>
                </a:rPr>
                <a:t>APLIKACIJA</a:t>
              </a:r>
              <a:endParaRPr lang="en-US" b="1" dirty="0">
                <a:solidFill>
                  <a:srgbClr val="FEC63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38973E8-8FEC-48EF-89C3-A1086AD31515}"/>
                </a:ext>
              </a:extLst>
            </p:cNvPr>
            <p:cNvSpPr txBox="1"/>
            <p:nvPr/>
          </p:nvSpPr>
          <p:spPr>
            <a:xfrm>
              <a:off x="6488272" y="4146827"/>
              <a:ext cx="159158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1400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Ubrzo nakon android aplikacije studenti u rad puštaju i beta verziju aplikacije za desktop uređaje</a:t>
              </a:r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 nama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Historija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281943"/>
              <a:ext cx="19920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2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Kroz vrijeme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Naš tim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Usluge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E930874-288B-4537-8AA6-A601044D9580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25CDF0F-0FD1-40B0-BD29-F7D200A3A066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02216B9-43DC-4135-9F3E-7EFEAD2EB420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7342E0B-2429-4B98-AF6A-1DB087CBDE83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Pratite nas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9879508-5AD7-4FE2-AD55-8AF69ECDB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277CEC9-24C9-4B1D-964A-A216786A7724}"/>
              </a:ext>
            </a:extLst>
          </p:cNvPr>
          <p:cNvCxnSpPr/>
          <p:nvPr/>
        </p:nvCxnSpPr>
        <p:spPr>
          <a:xfrm>
            <a:off x="3850016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1840EDE-DF70-433F-86FE-A402BC5C2DDE}"/>
              </a:ext>
            </a:extLst>
          </p:cNvPr>
          <p:cNvGrpSpPr/>
          <p:nvPr/>
        </p:nvGrpSpPr>
        <p:grpSpPr>
          <a:xfrm>
            <a:off x="3638922" y="3517706"/>
            <a:ext cx="211094" cy="211094"/>
            <a:chOff x="1677812" y="4248152"/>
            <a:chExt cx="211094" cy="211094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B84625-CD81-4477-AFEA-2D657FFA16C5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0BB5737-FB23-4CC2-81BC-52D57E7FB8E9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DAD85F-381F-4EA0-9781-3C23F8D9AC73}"/>
              </a:ext>
            </a:extLst>
          </p:cNvPr>
          <p:cNvCxnSpPr/>
          <p:nvPr/>
        </p:nvCxnSpPr>
        <p:spPr>
          <a:xfrm>
            <a:off x="5997735" y="3623253"/>
            <a:ext cx="1966913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76B67BC-401F-4EA8-8CBE-EEB8DFAA45A7}"/>
              </a:ext>
            </a:extLst>
          </p:cNvPr>
          <p:cNvGrpSpPr/>
          <p:nvPr/>
        </p:nvGrpSpPr>
        <p:grpSpPr>
          <a:xfrm>
            <a:off x="5816929" y="3517706"/>
            <a:ext cx="211094" cy="211094"/>
            <a:chOff x="3855819" y="4248152"/>
            <a:chExt cx="211094" cy="211094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A399A27A-C7E8-457C-9D90-A66A1BF1F76F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4008114-54A1-42C2-9000-1CC3AE1D892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90AD362-84BB-49C7-8C91-CDB895729924}"/>
              </a:ext>
            </a:extLst>
          </p:cNvPr>
          <p:cNvGrpSpPr/>
          <p:nvPr/>
        </p:nvGrpSpPr>
        <p:grpSpPr>
          <a:xfrm>
            <a:off x="7934360" y="3517706"/>
            <a:ext cx="211094" cy="211094"/>
            <a:chOff x="5973250" y="4248152"/>
            <a:chExt cx="211094" cy="21109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32FB427-F316-4459-B06D-2A2B27FC705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35EF795-8B2D-4CD0-87FF-5756B089D921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9582EE9-5831-4F6F-B29E-0BEB719C4F1E}"/>
              </a:ext>
            </a:extLst>
          </p:cNvPr>
          <p:cNvGrpSpPr/>
          <p:nvPr/>
        </p:nvGrpSpPr>
        <p:grpSpPr>
          <a:xfrm>
            <a:off x="2418311" y="4207368"/>
            <a:ext cx="2476131" cy="2096539"/>
            <a:chOff x="1306124" y="4839077"/>
            <a:chExt cx="2476131" cy="2096539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95C2AE9-E6EE-4572-8B9B-0A1C8899D6FE}"/>
                </a:ext>
              </a:extLst>
            </p:cNvPr>
            <p:cNvSpPr txBox="1"/>
            <p:nvPr/>
          </p:nvSpPr>
          <p:spPr>
            <a:xfrm>
              <a:off x="1493206" y="4839077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PREMIJERA WEB APLIKACIJE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DC71A93-B148-4A8B-B0CA-4AD086FE8D7B}"/>
                </a:ext>
              </a:extLst>
            </p:cNvPr>
            <p:cNvSpPr txBox="1"/>
            <p:nvPr/>
          </p:nvSpPr>
          <p:spPr>
            <a:xfrm>
              <a:off x="1306124" y="5550621"/>
              <a:ext cx="246527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21.05.2020 god. beta verzija aplikacije o vremenskoj prognozi prestaje sa radom, a studenti premijerno predstavljaju oficijalnu verziju te aplikacije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70B20FE2-BC47-4EB2-B7EA-CBE6F5B390D3}"/>
              </a:ext>
            </a:extLst>
          </p:cNvPr>
          <p:cNvSpPr txBox="1"/>
          <p:nvPr/>
        </p:nvSpPr>
        <p:spPr>
          <a:xfrm>
            <a:off x="259453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2800" b="1" dirty="0">
                <a:solidFill>
                  <a:srgbClr val="FF5969"/>
                </a:solidFill>
                <a:latin typeface="Tw Cen MT" panose="020B0602020104020603" pitchFamily="34" charset="0"/>
              </a:rPr>
              <a:t>2020</a:t>
            </a:r>
            <a:endParaRPr lang="en-US" sz="2800" b="1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EB19012-A13E-4E01-97E1-4BD9BE0B2C4A}"/>
              </a:ext>
            </a:extLst>
          </p:cNvPr>
          <p:cNvGrpSpPr/>
          <p:nvPr/>
        </p:nvGrpSpPr>
        <p:grpSpPr>
          <a:xfrm>
            <a:off x="4783446" y="4142151"/>
            <a:ext cx="2289049" cy="2060399"/>
            <a:chOff x="1514240" y="4816886"/>
            <a:chExt cx="2289049" cy="82872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FF83314-6443-4064-B8AD-715FDF38C0B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OSNIVANJE KOMPANIJE 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FB0129A-D09E-4693-96AE-20F4A2C31E42}"/>
                </a:ext>
              </a:extLst>
            </p:cNvPr>
            <p:cNvSpPr txBox="1"/>
            <p:nvPr/>
          </p:nvSpPr>
          <p:spPr>
            <a:xfrm>
              <a:off x="1733898" y="5088543"/>
              <a:ext cx="2058534" cy="55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Po okončanju studija ova grupa studenta ima za cilj osnivanje kompanije čiji će primarni zadatak biti razvoj i održavanje  android i web aplikacija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58D17C2-3595-44AD-9D77-27C29A8030BC}"/>
              </a:ext>
            </a:extLst>
          </p:cNvPr>
          <p:cNvSpPr txBox="1"/>
          <p:nvPr/>
        </p:nvSpPr>
        <p:spPr>
          <a:xfrm>
            <a:off x="4783446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BA" sz="2800" b="1" dirty="0">
                <a:solidFill>
                  <a:srgbClr val="52CBBE"/>
                </a:solidFill>
                <a:latin typeface="Tw Cen MT" panose="020B0602020104020603" pitchFamily="34" charset="0"/>
              </a:rPr>
              <a:t>2021</a:t>
            </a:r>
            <a:endParaRPr lang="en-US" sz="2800" b="1" dirty="0">
              <a:solidFill>
                <a:srgbClr val="52CBBE"/>
              </a:solidFill>
              <a:latin typeface="Tw Cen MT" panose="020B0602020104020603" pitchFamily="34" charset="0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15D3786-3CB0-4D98-9C2D-11D4FBA5EAB9}"/>
              </a:ext>
            </a:extLst>
          </p:cNvPr>
          <p:cNvGrpSpPr/>
          <p:nvPr/>
        </p:nvGrpSpPr>
        <p:grpSpPr>
          <a:xfrm>
            <a:off x="6912585" y="4142138"/>
            <a:ext cx="2289049" cy="1917952"/>
            <a:chOff x="1514240" y="4816886"/>
            <a:chExt cx="2289049" cy="696185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72131EC-94E6-4982-85F7-903D6FA72171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iOS APLIKACIJE</a:t>
              </a:r>
              <a:endPara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60C2261-B057-44FB-B300-F0F52E3F90C0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42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Kompanija širi svoju paletu usluga te u svoju ponudu uvrštava razvoj i održavanje iOS aplikacija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8562F22-E78F-4DD5-9BBD-EEAB69C0B365}"/>
              </a:ext>
            </a:extLst>
          </p:cNvPr>
          <p:cNvSpPr txBox="1"/>
          <p:nvPr/>
        </p:nvSpPr>
        <p:spPr>
          <a:xfrm>
            <a:off x="6912585" y="3709155"/>
            <a:ext cx="22890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20</a:t>
            </a:r>
            <a:r>
              <a:rPr lang="hr-BA" sz="2800" b="1" dirty="0">
                <a:solidFill>
                  <a:srgbClr val="FEC630"/>
                </a:solidFill>
                <a:latin typeface="Tw Cen MT" panose="020B0602020104020603" pitchFamily="34" charset="0"/>
              </a:rPr>
              <a:t>22</a:t>
            </a:r>
            <a:endParaRPr lang="en-US" sz="2800" b="1" dirty="0">
              <a:solidFill>
                <a:srgbClr val="FEC630"/>
              </a:solidFill>
              <a:latin typeface="Tw Cen MT" panose="020B06020201040206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11450F4-A7BD-494E-BD71-C6C5EB8D03D1}"/>
              </a:ext>
            </a:extLst>
          </p:cNvPr>
          <p:cNvGrpSpPr/>
          <p:nvPr/>
        </p:nvGrpSpPr>
        <p:grpSpPr>
          <a:xfrm>
            <a:off x="3101220" y="1755914"/>
            <a:ext cx="1275682" cy="1275682"/>
            <a:chOff x="3063120" y="1755914"/>
            <a:chExt cx="1275682" cy="1275682"/>
          </a:xfrm>
        </p:grpSpPr>
        <p:sp>
          <p:nvSpPr>
            <p:cNvPr id="120" name="Teardrop 119">
              <a:extLst>
                <a:ext uri="{FF2B5EF4-FFF2-40B4-BE49-F238E27FC236}">
                  <a16:creationId xmlns:a16="http://schemas.microsoft.com/office/drawing/2014/main" id="{5E489B47-B2BB-4EFB-8EC4-21C10615E463}"/>
                </a:ext>
              </a:extLst>
            </p:cNvPr>
            <p:cNvSpPr/>
            <p:nvPr/>
          </p:nvSpPr>
          <p:spPr>
            <a:xfrm rot="8100000">
              <a:off x="306312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862B435C-D1B2-4C1C-B995-8D888E87C5D7}"/>
                </a:ext>
              </a:extLst>
            </p:cNvPr>
            <p:cNvSpPr/>
            <p:nvPr/>
          </p:nvSpPr>
          <p:spPr>
            <a:xfrm>
              <a:off x="325746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262C0D94-FE17-421D-AA32-BD4AFE13E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696" y="2066644"/>
              <a:ext cx="627392" cy="62739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1C1607-C8B7-4B99-9DC5-3321A9E92D49}"/>
              </a:ext>
            </a:extLst>
          </p:cNvPr>
          <p:cNvGrpSpPr/>
          <p:nvPr/>
        </p:nvGrpSpPr>
        <p:grpSpPr>
          <a:xfrm>
            <a:off x="5280540" y="1755914"/>
            <a:ext cx="1275682" cy="1275682"/>
            <a:chOff x="5242440" y="1755914"/>
            <a:chExt cx="1275682" cy="1275682"/>
          </a:xfrm>
        </p:grpSpPr>
        <p:sp>
          <p:nvSpPr>
            <p:cNvPr id="124" name="Teardrop 123">
              <a:extLst>
                <a:ext uri="{FF2B5EF4-FFF2-40B4-BE49-F238E27FC236}">
                  <a16:creationId xmlns:a16="http://schemas.microsoft.com/office/drawing/2014/main" id="{A44D7BEA-70F0-4773-A72C-A5B9951D3536}"/>
                </a:ext>
              </a:extLst>
            </p:cNvPr>
            <p:cNvSpPr/>
            <p:nvPr/>
          </p:nvSpPr>
          <p:spPr>
            <a:xfrm rot="8100000">
              <a:off x="5242440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1431DABB-47B8-4640-BD39-9CC7E2CDA115}"/>
                </a:ext>
              </a:extLst>
            </p:cNvPr>
            <p:cNvSpPr/>
            <p:nvPr/>
          </p:nvSpPr>
          <p:spPr>
            <a:xfrm>
              <a:off x="5436789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B5EEDA48-5891-495E-A9A5-8AEE83947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5681" y="2061164"/>
              <a:ext cx="659146" cy="65914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807BE1-996E-4364-AC05-CAC8C826377C}"/>
              </a:ext>
            </a:extLst>
          </p:cNvPr>
          <p:cNvGrpSpPr/>
          <p:nvPr/>
        </p:nvGrpSpPr>
        <p:grpSpPr>
          <a:xfrm>
            <a:off x="7391281" y="1755914"/>
            <a:ext cx="1275682" cy="1275682"/>
            <a:chOff x="7353181" y="1755914"/>
            <a:chExt cx="1275682" cy="1275682"/>
          </a:xfrm>
        </p:grpSpPr>
        <p:sp>
          <p:nvSpPr>
            <p:cNvPr id="128" name="Teardrop 127">
              <a:extLst>
                <a:ext uri="{FF2B5EF4-FFF2-40B4-BE49-F238E27FC236}">
                  <a16:creationId xmlns:a16="http://schemas.microsoft.com/office/drawing/2014/main" id="{76257F1B-992C-4717-A6A2-EDE25A4F31C3}"/>
                </a:ext>
              </a:extLst>
            </p:cNvPr>
            <p:cNvSpPr/>
            <p:nvPr/>
          </p:nvSpPr>
          <p:spPr>
            <a:xfrm rot="8100000">
              <a:off x="7353181" y="1755914"/>
              <a:ext cx="1275682" cy="1275682"/>
            </a:xfrm>
            <a:prstGeom prst="teardrop">
              <a:avLst>
                <a:gd name="adj" fmla="val 109962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BB174F9-BA66-486F-BC62-F2720CED100C}"/>
                </a:ext>
              </a:extLst>
            </p:cNvPr>
            <p:cNvSpPr/>
            <p:nvPr/>
          </p:nvSpPr>
          <p:spPr>
            <a:xfrm>
              <a:off x="7547530" y="1948912"/>
              <a:ext cx="889686" cy="889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58BE45EE-A44E-41D8-8C13-099C1F70E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666" y="2048456"/>
              <a:ext cx="684562" cy="684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7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2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4" grpId="0"/>
      <p:bldP spid="1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 nama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Historija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66554"/>
              <a:ext cx="19920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2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Kroz vrijeme</a:t>
              </a:r>
              <a:endParaRPr lang="en-US" sz="2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57649" y="-19994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Naš tim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Usluge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Pratite nas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FECBB9F-A6DA-4867-8BFF-1EB9CC0E78D3}"/>
              </a:ext>
            </a:extLst>
          </p:cNvPr>
          <p:cNvGrpSpPr/>
          <p:nvPr/>
        </p:nvGrpSpPr>
        <p:grpSpPr>
          <a:xfrm>
            <a:off x="2353311" y="1558573"/>
            <a:ext cx="662608" cy="523220"/>
            <a:chOff x="1288111" y="2111354"/>
            <a:chExt cx="662608" cy="523220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8FFA05-60D3-49D7-AD33-70C14A462582}"/>
                </a:ext>
              </a:extLst>
            </p:cNvPr>
            <p:cNvSpPr/>
            <p:nvPr/>
          </p:nvSpPr>
          <p:spPr>
            <a:xfrm>
              <a:off x="1352984" y="2111354"/>
              <a:ext cx="523220" cy="52322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F674720-AA72-463C-A9F5-CC05A31FD455}"/>
                </a:ext>
              </a:extLst>
            </p:cNvPr>
            <p:cNvSpPr txBox="1"/>
            <p:nvPr/>
          </p:nvSpPr>
          <p:spPr>
            <a:xfrm>
              <a:off x="1288111" y="2142132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148DB69-DF3E-4C33-B538-AF9F73BD860D}"/>
              </a:ext>
            </a:extLst>
          </p:cNvPr>
          <p:cNvGrpSpPr/>
          <p:nvPr/>
        </p:nvGrpSpPr>
        <p:grpSpPr>
          <a:xfrm>
            <a:off x="4786023" y="1581415"/>
            <a:ext cx="662608" cy="523220"/>
            <a:chOff x="1080998" y="2135840"/>
            <a:chExt cx="662608" cy="523220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ECF5359-B27A-4EA4-9470-E15A636740F1}"/>
                </a:ext>
              </a:extLst>
            </p:cNvPr>
            <p:cNvSpPr/>
            <p:nvPr/>
          </p:nvSpPr>
          <p:spPr>
            <a:xfrm>
              <a:off x="1157522" y="2135840"/>
              <a:ext cx="523220" cy="5232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730238-5131-470C-B8FC-1D599D94B747}"/>
                </a:ext>
              </a:extLst>
            </p:cNvPr>
            <p:cNvSpPr txBox="1"/>
            <p:nvPr/>
          </p:nvSpPr>
          <p:spPr>
            <a:xfrm>
              <a:off x="1080998" y="2161310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99227E9-EB21-4059-B513-140E8EB32283}"/>
              </a:ext>
            </a:extLst>
          </p:cNvPr>
          <p:cNvGrpSpPr/>
          <p:nvPr/>
        </p:nvGrpSpPr>
        <p:grpSpPr>
          <a:xfrm rot="381370">
            <a:off x="7813045" y="1520010"/>
            <a:ext cx="662608" cy="508072"/>
            <a:chOff x="662610" y="2131356"/>
            <a:chExt cx="662608" cy="508072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16BFFE64-6C8E-4F76-92AF-FE854A15A057}"/>
                </a:ext>
              </a:extLst>
            </p:cNvPr>
            <p:cNvSpPr/>
            <p:nvPr/>
          </p:nvSpPr>
          <p:spPr>
            <a:xfrm>
              <a:off x="739878" y="2131356"/>
              <a:ext cx="508072" cy="508072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560E021-6D3E-44E0-9017-02F6FD846B8E}"/>
                </a:ext>
              </a:extLst>
            </p:cNvPr>
            <p:cNvSpPr txBox="1"/>
            <p:nvPr/>
          </p:nvSpPr>
          <p:spPr>
            <a:xfrm rot="21313091">
              <a:off x="662610" y="2154558"/>
              <a:ext cx="66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42619BF-D98C-42FE-8077-B8745D93F239}"/>
              </a:ext>
            </a:extLst>
          </p:cNvPr>
          <p:cNvGrpSpPr/>
          <p:nvPr/>
        </p:nvGrpSpPr>
        <p:grpSpPr>
          <a:xfrm>
            <a:off x="1291488" y="4112242"/>
            <a:ext cx="2644771" cy="1083942"/>
            <a:chOff x="466266" y="4416136"/>
            <a:chExt cx="2644771" cy="1083942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7D438D1-4A2C-457A-A675-A2FFD11F8FC1}"/>
                </a:ext>
              </a:extLst>
            </p:cNvPr>
            <p:cNvSpPr txBox="1"/>
            <p:nvPr/>
          </p:nvSpPr>
          <p:spPr>
            <a:xfrm>
              <a:off x="46626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24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Nejra Sivić</a:t>
              </a:r>
              <a:endParaRPr lang="en-US" sz="2400" dirty="0">
                <a:solidFill>
                  <a:srgbClr val="FF596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FA98CF0-C7D5-4BB1-AE6B-892973EDC2B3}"/>
                </a:ext>
              </a:extLst>
            </p:cNvPr>
            <p:cNvSpPr txBox="1"/>
            <p:nvPr/>
          </p:nvSpPr>
          <p:spPr>
            <a:xfrm>
              <a:off x="466266" y="4853747"/>
              <a:ext cx="264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Bsc.ing. Saobraćaja i komunikacija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EC238A46-6DC2-415E-858B-EDB9C705F5D2}"/>
              </a:ext>
            </a:extLst>
          </p:cNvPr>
          <p:cNvGrpSpPr/>
          <p:nvPr/>
        </p:nvGrpSpPr>
        <p:grpSpPr>
          <a:xfrm>
            <a:off x="4007798" y="4112242"/>
            <a:ext cx="2644771" cy="1083942"/>
            <a:chOff x="3344736" y="4416136"/>
            <a:chExt cx="2644771" cy="1083942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CBD766E-1FDC-47EC-AFE3-250300F9E1D4}"/>
                </a:ext>
              </a:extLst>
            </p:cNvPr>
            <p:cNvSpPr txBox="1"/>
            <p:nvPr/>
          </p:nvSpPr>
          <p:spPr>
            <a:xfrm>
              <a:off x="3344736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2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Emir Grbo</a:t>
              </a:r>
              <a:endParaRPr lang="en-US" sz="24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DD83A3E-FC84-4E9E-A039-E9CA92AC9309}"/>
                </a:ext>
              </a:extLst>
            </p:cNvPr>
            <p:cNvSpPr txBox="1"/>
            <p:nvPr/>
          </p:nvSpPr>
          <p:spPr>
            <a:xfrm>
              <a:off x="3344736" y="4853747"/>
              <a:ext cx="264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Bsc.ing. Saobraćaja i komunikacija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5E2E5DE-DB63-4888-A16C-FBB53DF5105F}"/>
              </a:ext>
            </a:extLst>
          </p:cNvPr>
          <p:cNvGrpSpPr/>
          <p:nvPr/>
        </p:nvGrpSpPr>
        <p:grpSpPr>
          <a:xfrm>
            <a:off x="6779705" y="4112242"/>
            <a:ext cx="2644771" cy="1083942"/>
            <a:chOff x="6392877" y="4416136"/>
            <a:chExt cx="2644771" cy="1083942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72104E9-D31B-4FE5-8105-9C439D743046}"/>
                </a:ext>
              </a:extLst>
            </p:cNvPr>
            <p:cNvSpPr txBox="1"/>
            <p:nvPr/>
          </p:nvSpPr>
          <p:spPr>
            <a:xfrm>
              <a:off x="6392877" y="4416136"/>
              <a:ext cx="2644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2400" dirty="0">
                  <a:solidFill>
                    <a:srgbClr val="5D7373"/>
                  </a:solidFill>
                  <a:latin typeface="Tw Cen MT" panose="020B0602020104020603" pitchFamily="34" charset="0"/>
                </a:rPr>
                <a:t>Nermin Kajtazović</a:t>
              </a:r>
              <a:endParaRPr lang="en-US" sz="2400" dirty="0">
                <a:solidFill>
                  <a:srgbClr val="5D737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C9848EF-A792-46BC-8A1A-95DC4C6A8499}"/>
                </a:ext>
              </a:extLst>
            </p:cNvPr>
            <p:cNvSpPr txBox="1"/>
            <p:nvPr/>
          </p:nvSpPr>
          <p:spPr>
            <a:xfrm>
              <a:off x="6392877" y="4853747"/>
              <a:ext cx="2644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dirty="0">
                  <a:solidFill>
                    <a:schemeClr val="bg1">
                      <a:lumMod val="65000"/>
                    </a:schemeClr>
                  </a:solidFill>
                  <a:latin typeface="Tw Cen MT" panose="020B0602020104020603" pitchFamily="34" charset="0"/>
                </a:rPr>
                <a:t>Bsc.ing. Saobraćaja i komunikacija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CB3B29-43EB-43D5-BF32-E3290D7D200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423" y="2068550"/>
            <a:ext cx="1612627" cy="2129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39537C-EB51-46EB-91AB-8643BD13E1B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46" y="2178924"/>
            <a:ext cx="1296211" cy="1897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84530D-73C4-41B4-A72F-7488A84D0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30" y="2124627"/>
            <a:ext cx="2097845" cy="18977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 nama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Historija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66555"/>
              <a:ext cx="19920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2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Kroz vrijeme</a:t>
              </a:r>
              <a:endParaRPr lang="en-US" sz="2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Naš tim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810253" y="-13513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Usluge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8079"/>
              <a:ext cx="1992086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1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Pratite nas</a:t>
              </a:r>
              <a:endParaRPr lang="en-US" sz="31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11FBA8A3-D6EF-42EC-AEC1-86283EED452E}"/>
              </a:ext>
            </a:extLst>
          </p:cNvPr>
          <p:cNvGrpSpPr/>
          <p:nvPr/>
        </p:nvGrpSpPr>
        <p:grpSpPr>
          <a:xfrm>
            <a:off x="2060861" y="1621972"/>
            <a:ext cx="2526749" cy="764649"/>
            <a:chOff x="1435200" y="2142394"/>
            <a:chExt cx="2526748" cy="713594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5766AE2-8191-4DD7-9F8B-FB3901844BFC}"/>
                </a:ext>
              </a:extLst>
            </p:cNvPr>
            <p:cNvSpPr txBox="1"/>
            <p:nvPr/>
          </p:nvSpPr>
          <p:spPr>
            <a:xfrm>
              <a:off x="1435200" y="2142394"/>
              <a:ext cx="2391395" cy="3446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BA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ANDROID APLIKACIJE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ED76257E-DD5D-4C31-B2AC-F76DC9199544}"/>
                </a:ext>
              </a:extLst>
            </p:cNvPr>
            <p:cNvSpPr txBox="1"/>
            <p:nvPr/>
          </p:nvSpPr>
          <p:spPr>
            <a:xfrm>
              <a:off x="1435200" y="2425148"/>
              <a:ext cx="2526748" cy="43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BA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Razvoj i održavanje android aplikacija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C5CB2E8-B3A7-4DE0-B2CC-736365263446}"/>
              </a:ext>
            </a:extLst>
          </p:cNvPr>
          <p:cNvGrpSpPr/>
          <p:nvPr/>
        </p:nvGrpSpPr>
        <p:grpSpPr>
          <a:xfrm>
            <a:off x="1427293" y="3345693"/>
            <a:ext cx="3197225" cy="796806"/>
            <a:chOff x="764723" y="3420415"/>
            <a:chExt cx="3197225" cy="796806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CD8841C-D453-44E7-9CE2-70317BC917D2}"/>
                </a:ext>
              </a:extLst>
            </p:cNvPr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FF4D948F-8670-4F67-B5BD-4AC06968C522}"/>
                </a:ext>
              </a:extLst>
            </p:cNvPr>
            <p:cNvSpPr txBox="1"/>
            <p:nvPr/>
          </p:nvSpPr>
          <p:spPr>
            <a:xfrm>
              <a:off x="1435199" y="3420415"/>
              <a:ext cx="2156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BA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WEB APLIKACIJE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120E0D6-EFA2-4A08-BFE2-DD70F47E6C48}"/>
                </a:ext>
              </a:extLst>
            </p:cNvPr>
            <p:cNvSpPr txBox="1"/>
            <p:nvPr/>
          </p:nvSpPr>
          <p:spPr>
            <a:xfrm>
              <a:off x="1435200" y="3703169"/>
              <a:ext cx="25267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BA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Razvoj i održavanje web aplikacija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C4EB96D-DFD9-40AE-890E-7DA16AF16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AF9A856-B862-439D-AB2D-28527B3BC76B}"/>
              </a:ext>
            </a:extLst>
          </p:cNvPr>
          <p:cNvGrpSpPr/>
          <p:nvPr/>
        </p:nvGrpSpPr>
        <p:grpSpPr>
          <a:xfrm>
            <a:off x="5229419" y="1567192"/>
            <a:ext cx="3197225" cy="796806"/>
            <a:chOff x="764723" y="4698436"/>
            <a:chExt cx="3197225" cy="796806"/>
          </a:xfrm>
        </p:grpSpPr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6B8AFB94-C2E3-487E-AE72-2D519C605F72}"/>
                </a:ext>
              </a:extLst>
            </p:cNvPr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4E1E449-1505-4788-9575-E71478300712}"/>
                </a:ext>
              </a:extLst>
            </p:cNvPr>
            <p:cNvSpPr txBox="1"/>
            <p:nvPr/>
          </p:nvSpPr>
          <p:spPr>
            <a:xfrm>
              <a:off x="1435200" y="4698436"/>
              <a:ext cx="1555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BA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WEB DIZAJN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EAC8E37-8B3C-4F8F-AC92-FAC65925ACC6}"/>
                </a:ext>
              </a:extLst>
            </p:cNvPr>
            <p:cNvSpPr txBox="1"/>
            <p:nvPr/>
          </p:nvSpPr>
          <p:spPr>
            <a:xfrm>
              <a:off x="1435200" y="4981190"/>
              <a:ext cx="2526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BA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Izrada i održavanje interaktivnih web stranica i SEO optimizacija istih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8A5A61FB-CA64-4580-801C-AD388407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922994-56F7-4E3F-BBC4-41F24AED21E0}"/>
              </a:ext>
            </a:extLst>
          </p:cNvPr>
          <p:cNvGrpSpPr/>
          <p:nvPr/>
        </p:nvGrpSpPr>
        <p:grpSpPr>
          <a:xfrm>
            <a:off x="5302741" y="3461342"/>
            <a:ext cx="3197225" cy="796806"/>
            <a:chOff x="4504627" y="2142394"/>
            <a:chExt cx="3197225" cy="79680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4B44027A-8946-45E7-8F11-28B2EA7E8E3E}"/>
                </a:ext>
              </a:extLst>
            </p:cNvPr>
            <p:cNvSpPr/>
            <p:nvPr/>
          </p:nvSpPr>
          <p:spPr>
            <a:xfrm>
              <a:off x="4504627" y="2277144"/>
              <a:ext cx="662056" cy="662056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4EED872-529B-476D-A042-AF8799EED2BA}"/>
                </a:ext>
              </a:extLst>
            </p:cNvPr>
            <p:cNvSpPr txBox="1"/>
            <p:nvPr/>
          </p:nvSpPr>
          <p:spPr>
            <a:xfrm>
              <a:off x="5175103" y="2142394"/>
              <a:ext cx="20680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BA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WEB HOSTING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6E35B1E-3A73-441C-8AB0-F2D52796F64F}"/>
                </a:ext>
              </a:extLst>
            </p:cNvPr>
            <p:cNvSpPr txBox="1"/>
            <p:nvPr/>
          </p:nvSpPr>
          <p:spPr>
            <a:xfrm>
              <a:off x="5175104" y="2425148"/>
              <a:ext cx="2526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BA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w Cen MT" panose="020B0602020104020603" pitchFamily="34" charset="0"/>
                </a:rPr>
                <a:t>Nudimo i usluge web hostinga, registracije domena i SSL certifikata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F7189829-FB67-42A0-ADC4-78F2C37FD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7162" y="2447925"/>
              <a:ext cx="320494" cy="32049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D160A14-B9C6-46D5-A25C-EEC213422CB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44" y="1351125"/>
            <a:ext cx="729683" cy="122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O nama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Historija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117129" y="3266555"/>
              <a:ext cx="199208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2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Kroz vrijeme</a:t>
              </a:r>
              <a:endParaRPr lang="en-US" sz="2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Naš tim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Usluge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795622" y="-7124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BA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Pratite nas</a:t>
              </a:r>
              <a:endParaRPr lang="en-US" sz="32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E8FADE7-5D32-410A-A514-EBA4D18E520D}"/>
              </a:ext>
            </a:extLst>
          </p:cNvPr>
          <p:cNvGrpSpPr/>
          <p:nvPr/>
        </p:nvGrpSpPr>
        <p:grpSpPr>
          <a:xfrm>
            <a:off x="522514" y="3966907"/>
            <a:ext cx="2336800" cy="1082467"/>
            <a:chOff x="979714" y="4445001"/>
            <a:chExt cx="2336800" cy="10824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8855102-5892-4791-81C6-1D3099286A62}"/>
                </a:ext>
              </a:extLst>
            </p:cNvPr>
            <p:cNvSpPr txBox="1"/>
            <p:nvPr/>
          </p:nvSpPr>
          <p:spPr>
            <a:xfrm>
              <a:off x="97971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8</a:t>
              </a:r>
              <a:r>
                <a:rPr lang="hr-BA" sz="4400" b="1" dirty="0">
                  <a:solidFill>
                    <a:srgbClr val="03A1A4"/>
                  </a:solidFill>
                  <a:latin typeface="Tw Cen MT" panose="020B0602020104020603" pitchFamily="34" charset="0"/>
                </a:rPr>
                <a:t>K</a:t>
              </a:r>
              <a:endParaRPr lang="en-US" sz="4400" b="1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001AFB-5833-4302-85EB-700F4F764C00}"/>
                </a:ext>
              </a:extLst>
            </p:cNvPr>
            <p:cNvSpPr txBox="1"/>
            <p:nvPr/>
          </p:nvSpPr>
          <p:spPr>
            <a:xfrm>
              <a:off x="979714" y="5127358"/>
              <a:ext cx="233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82C6EF-E9DE-4923-8019-398DA581487A}"/>
              </a:ext>
            </a:extLst>
          </p:cNvPr>
          <p:cNvGrpSpPr/>
          <p:nvPr/>
        </p:nvGrpSpPr>
        <p:grpSpPr>
          <a:xfrm>
            <a:off x="3172584" y="3966907"/>
            <a:ext cx="2336800" cy="1082467"/>
            <a:chOff x="3629784" y="4445001"/>
            <a:chExt cx="2336800" cy="108246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C3DF4E-CC11-4211-B94C-CFD06DD21505}"/>
                </a:ext>
              </a:extLst>
            </p:cNvPr>
            <p:cNvSpPr txBox="1"/>
            <p:nvPr/>
          </p:nvSpPr>
          <p:spPr>
            <a:xfrm>
              <a:off x="362978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6</a:t>
              </a:r>
              <a:r>
                <a:rPr lang="hr-BA" sz="44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K</a:t>
              </a:r>
              <a:endParaRPr lang="en-US" sz="44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7D5A51-0B28-44B2-9458-2EC47846B480}"/>
                </a:ext>
              </a:extLst>
            </p:cNvPr>
            <p:cNvSpPr txBox="1"/>
            <p:nvPr/>
          </p:nvSpPr>
          <p:spPr>
            <a:xfrm>
              <a:off x="3629784" y="5127358"/>
              <a:ext cx="233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EA83BA-280C-4216-B80C-C3082D2456C8}"/>
              </a:ext>
            </a:extLst>
          </p:cNvPr>
          <p:cNvGrpSpPr/>
          <p:nvPr/>
        </p:nvGrpSpPr>
        <p:grpSpPr>
          <a:xfrm>
            <a:off x="5822654" y="3966907"/>
            <a:ext cx="2336800" cy="1082467"/>
            <a:chOff x="6279854" y="4445001"/>
            <a:chExt cx="2336800" cy="108246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6D3A4AD-1059-4193-95F4-99D7FB3C3390}"/>
                </a:ext>
              </a:extLst>
            </p:cNvPr>
            <p:cNvSpPr txBox="1"/>
            <p:nvPr/>
          </p:nvSpPr>
          <p:spPr>
            <a:xfrm>
              <a:off x="6279854" y="4445001"/>
              <a:ext cx="2336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7</a:t>
              </a:r>
              <a:r>
                <a:rPr lang="hr-BA" sz="4400" b="1" dirty="0">
                  <a:solidFill>
                    <a:srgbClr val="92D050"/>
                  </a:solidFill>
                  <a:latin typeface="Tw Cen MT" panose="020B0602020104020603" pitchFamily="34" charset="0"/>
                </a:rPr>
                <a:t>K</a:t>
              </a:r>
              <a:endParaRPr lang="en-US" sz="4400" b="1" dirty="0">
                <a:solidFill>
                  <a:srgbClr val="92D05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2CAFD3-83DC-4745-BD2C-AA8DD0D735B7}"/>
                </a:ext>
              </a:extLst>
            </p:cNvPr>
            <p:cNvSpPr txBox="1"/>
            <p:nvPr/>
          </p:nvSpPr>
          <p:spPr>
            <a:xfrm>
              <a:off x="6279854" y="5127358"/>
              <a:ext cx="233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7A792EE-2433-4D86-A7D5-1FB0D3F9E4D8}"/>
              </a:ext>
            </a:extLst>
          </p:cNvPr>
          <p:cNvGrpSpPr/>
          <p:nvPr/>
        </p:nvGrpSpPr>
        <p:grpSpPr>
          <a:xfrm>
            <a:off x="6038027" y="1869840"/>
            <a:ext cx="1813790" cy="1813790"/>
            <a:chOff x="6403225" y="2209800"/>
            <a:chExt cx="2090058" cy="2090058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A516301-84E4-4DC6-A056-8024955CA570}"/>
                </a:ext>
              </a:extLst>
            </p:cNvPr>
            <p:cNvSpPr/>
            <p:nvPr/>
          </p:nvSpPr>
          <p:spPr>
            <a:xfrm>
              <a:off x="6403225" y="2209800"/>
              <a:ext cx="2090058" cy="209005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90A6E8F-8715-4A45-8091-41BC89D62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245" y="2611063"/>
              <a:ext cx="1287532" cy="1287532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81CAD7B-D8C7-4ACB-BAAD-C11ECF75DF45}"/>
              </a:ext>
            </a:extLst>
          </p:cNvPr>
          <p:cNvGrpSpPr/>
          <p:nvPr/>
        </p:nvGrpSpPr>
        <p:grpSpPr>
          <a:xfrm>
            <a:off x="789648" y="1875469"/>
            <a:ext cx="1802532" cy="1802532"/>
            <a:chOff x="1103085" y="2209800"/>
            <a:chExt cx="2090058" cy="2090058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4BCF60-284B-4512-A374-E284A563EFB1}"/>
                </a:ext>
              </a:extLst>
            </p:cNvPr>
            <p:cNvSpPr/>
            <p:nvPr/>
          </p:nvSpPr>
          <p:spPr>
            <a:xfrm>
              <a:off x="1103085" y="2209800"/>
              <a:ext cx="2090058" cy="2090058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88307B7-2C0C-4003-9659-402583C1B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348" y="2611063"/>
              <a:ext cx="1287532" cy="1287532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FC28F9F-1520-4418-A859-B2E07B799EF0}"/>
              </a:ext>
            </a:extLst>
          </p:cNvPr>
          <p:cNvSpPr/>
          <p:nvPr/>
        </p:nvSpPr>
        <p:spPr>
          <a:xfrm>
            <a:off x="6003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E25B80-DF57-404A-8507-547A44D0FEE8}"/>
              </a:ext>
            </a:extLst>
          </p:cNvPr>
          <p:cNvSpPr/>
          <p:nvPr/>
        </p:nvSpPr>
        <p:spPr>
          <a:xfrm>
            <a:off x="0" y="4918689"/>
            <a:ext cx="920670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r-BA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92D050"/>
                </a:solidFill>
                <a:effectLst/>
              </a:rPr>
              <a:t>U nastavku premijerno pogledajte</a:t>
            </a:r>
            <a:br>
              <a:rPr lang="hr-BA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92D050"/>
                </a:solidFill>
                <a:effectLst/>
              </a:rPr>
            </a:br>
            <a:r>
              <a:rPr lang="hr-BA" sz="4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92D050"/>
                </a:solidFill>
                <a:effectLst/>
              </a:rPr>
              <a:t>web aplikaciju o vremenskoj prognozi</a:t>
            </a:r>
            <a:endParaRPr lang="en-US" sz="44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92D050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F9713-A351-4562-94A2-D4FD79BC96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422" y="1864212"/>
            <a:ext cx="1813789" cy="181378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F547726-08D6-4D9A-AA03-54476FA0F578}"/>
              </a:ext>
            </a:extLst>
          </p:cNvPr>
          <p:cNvSpPr txBox="1"/>
          <p:nvPr/>
        </p:nvSpPr>
        <p:spPr>
          <a:xfrm>
            <a:off x="4876800" y="4343400"/>
            <a:ext cx="2438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hr-BA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76C423-FF19-4BE1-A5EB-10A43BDD6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197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83E441-78B1-410F-AD4F-B78DA6DB5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83" y="1574648"/>
            <a:ext cx="7918488" cy="4693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D15E45-913A-416E-BF2B-76B4D2874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174" y="468893"/>
            <a:ext cx="7881305" cy="85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258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291</Words>
  <Application>Microsoft Office PowerPoint</Application>
  <PresentationFormat>Široki zaslon</PresentationFormat>
  <Paragraphs>90</Paragraphs>
  <Slides>16</Slides>
  <Notes>0</Notes>
  <HiddenSlides>0</HiddenSlides>
  <MMClips>1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Tw Cen MT</vt:lpstr>
      <vt:lpstr>Office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nejra sivic</cp:lastModifiedBy>
  <cp:revision>51</cp:revision>
  <dcterms:created xsi:type="dcterms:W3CDTF">2017-01-05T13:17:27Z</dcterms:created>
  <dcterms:modified xsi:type="dcterms:W3CDTF">2020-05-20T21:59:56Z</dcterms:modified>
</cp:coreProperties>
</file>